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DF64598-E3CF-4E5F-9DCC-9B35C8931041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AE6BDB9-8DED-4F84-8B29-C81A0FB3A353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83513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4598-E3CF-4E5F-9DCC-9B35C8931041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6BDB9-8DED-4F84-8B29-C81A0FB3A3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454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4598-E3CF-4E5F-9DCC-9B35C8931041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6BDB9-8DED-4F84-8B29-C81A0FB3A3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635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4598-E3CF-4E5F-9DCC-9B35C8931041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6BDB9-8DED-4F84-8B29-C81A0FB3A3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751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DF64598-E3CF-4E5F-9DCC-9B35C8931041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AE6BDB9-8DED-4F84-8B29-C81A0FB3A35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5412979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4598-E3CF-4E5F-9DCC-9B35C8931041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6BDB9-8DED-4F84-8B29-C81A0FB3A3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459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4598-E3CF-4E5F-9DCC-9B35C8931041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6BDB9-8DED-4F84-8B29-C81A0FB3A3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644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4598-E3CF-4E5F-9DCC-9B35C8931041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6BDB9-8DED-4F84-8B29-C81A0FB3A3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158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64598-E3CF-4E5F-9DCC-9B35C8931041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6BDB9-8DED-4F84-8B29-C81A0FB3A3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06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DF64598-E3CF-4E5F-9DCC-9B35C8931041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AE6BDB9-8DED-4F84-8B29-C81A0FB3A35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01655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DF64598-E3CF-4E5F-9DCC-9B35C8931041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AE6BDB9-8DED-4F84-8B29-C81A0FB3A35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79286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BDF64598-E3CF-4E5F-9DCC-9B35C8931041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0AE6BDB9-8DED-4F84-8B29-C81A0FB3A35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41757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7" Type="http://schemas.openxmlformats.org/officeDocument/2006/relationships/image" Target="../media/image20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9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8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9.emf"/><Relationship Id="rId4" Type="http://schemas.openxmlformats.org/officeDocument/2006/relationships/image" Target="../media/image6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4.png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6.png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7A934D-60B6-41A0-8F6C-F2C0D131F4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A5B839-3518-48EB-A52E-425E57F76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384" y="541227"/>
            <a:ext cx="8361229" cy="1086237"/>
          </a:xfrm>
        </p:spPr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The lecture 14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78EAE92-450A-4E17-903D-9C6E1E351C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0163" y="5575355"/>
            <a:ext cx="6831673" cy="573776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Sentiment analysis</a:t>
            </a:r>
            <a:endParaRPr lang="ru-RU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872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33353C-F61F-4825-B77D-A5E564FE1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248" y="639455"/>
            <a:ext cx="11029616" cy="642165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</a:rPr>
              <a:t>Decision tree and random forest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CB57D3-C7D7-4E62-8C71-E3FEE332D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248" y="1714499"/>
            <a:ext cx="11029616" cy="3679621"/>
          </a:xfrm>
        </p:spPr>
        <p:txBody>
          <a:bodyPr>
            <a:normAutofit/>
          </a:bodyPr>
          <a:lstStyle/>
          <a:p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Decision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trees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are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a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fast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way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to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classify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data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a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structure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with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k-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nodes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in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which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a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test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performed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on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features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of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data</a:t>
            </a:r>
            <a:endParaRPr lang="ru-RU" sz="18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constructing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decision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tree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following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documents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containing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put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 one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side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documents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containing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put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side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Thus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documents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belong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disjoint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sets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Random forests or random decision forests technique is an ensemble learning method for text classification</a:t>
            </a:r>
          </a:p>
          <a:p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document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classified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by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all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trees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and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its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class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determined by the highest number of trees voted for it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333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439"/>
    </mc:Choice>
    <mc:Fallback xmlns="">
      <p:transition spd="slow" advTm="23439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3C1085-787B-4A1E-BD91-8A439D9DE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915" y="635044"/>
            <a:ext cx="11029616" cy="734444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</a:rPr>
              <a:t>Random forest</a:t>
            </a:r>
            <a:endParaRPr lang="ru-RU" sz="4000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B3FCF6E-26DF-4685-9CF8-DD890183FF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852" y="1904388"/>
            <a:ext cx="5447742" cy="4083676"/>
          </a:xfrm>
        </p:spPr>
      </p:pic>
    </p:spTree>
    <p:extLst>
      <p:ext uri="{BB962C8B-B14F-4D97-AF65-F5344CB8AC3E}">
        <p14:creationId xmlns:p14="http://schemas.microsoft.com/office/powerpoint/2010/main" val="92605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78"/>
    </mc:Choice>
    <mc:Fallback xmlns="">
      <p:transition spd="slow" advTm="17478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770AE8-3E10-4AA3-8463-B02BC1C21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70401"/>
            <a:ext cx="11029616" cy="69041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Classification with CNN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DA407D-1D44-4950-961E-47A7F2EA7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985" y="1696017"/>
            <a:ext cx="11029615" cy="2683394"/>
          </a:xfrm>
        </p:spPr>
        <p:txBody>
          <a:bodyPr>
            <a:normAutofit fontScale="92500" lnSpcReduction="20000"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To apply CNN,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necessary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to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cut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off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sentences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that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are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too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long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or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to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supplement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ones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that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are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too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short</a:t>
            </a:r>
            <a:endParaRPr lang="en-US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order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to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do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we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define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a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maximum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length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of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sentence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When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converting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we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get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a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vector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of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a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word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of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dimension</a:t>
            </a:r>
            <a:r>
              <a:rPr lang="en-US" dirty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E</a:t>
            </a:r>
            <a:endParaRPr lang="en-US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Vectorization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performed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using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fastText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model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      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matrix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semantically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close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words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are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next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to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each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other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and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words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with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different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meanings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are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far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away</a:t>
            </a:r>
            <a:endParaRPr lang="en-US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Next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first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filter</a:t>
            </a: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       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applied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to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matrix</a:t>
            </a:r>
            <a:endParaRPr lang="en-US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scalar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product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of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matrix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and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filter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elements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performed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result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value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transferred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to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next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layer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a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result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of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transformations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vectors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of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smaller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sizes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are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obtained</a:t>
            </a:r>
            <a:endParaRPr lang="en-US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end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of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transformations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text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classified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positive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or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negative</a:t>
            </a:r>
            <a:endParaRPr lang="ru-RU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3E6E4486-C12A-41EF-92A8-E5F9DF261D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389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8673FB2D-3C48-4739-9AD3-12A89F97C2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5125395"/>
              </p:ext>
            </p:extLst>
          </p:nvPr>
        </p:nvGraphicFramePr>
        <p:xfrm>
          <a:off x="6012110" y="2578973"/>
          <a:ext cx="478759" cy="2471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" name="Equation" r:id="rId3" imgW="291973" imgH="152334" progId="Equation.DSMT4">
                  <p:embed/>
                </p:oleObj>
              </mc:Choice>
              <mc:Fallback>
                <p:oleObj name="Equation" r:id="rId3" imgW="291973" imgH="152334" progId="Equation.DSMT4">
                  <p:embed/>
                  <p:pic>
                    <p:nvPicPr>
                      <p:cNvPr id="9" name="Объект 8">
                        <a:extLst>
                          <a:ext uri="{FF2B5EF4-FFF2-40B4-BE49-F238E27FC236}">
                            <a16:creationId xmlns:a16="http://schemas.microsoft.com/office/drawing/2014/main" id="{8673FB2D-3C48-4739-9AD3-12A89F97C2B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2110" y="2578973"/>
                        <a:ext cx="478759" cy="2471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313CF524-8B22-4B60-A352-1EFE529381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7801321"/>
              </p:ext>
            </p:extLst>
          </p:nvPr>
        </p:nvGraphicFramePr>
        <p:xfrm>
          <a:off x="2603646" y="3172871"/>
          <a:ext cx="458336" cy="2561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" name="Equation" r:id="rId5" imgW="323698" imgH="180932" progId="Equation.DSMT4">
                  <p:embed/>
                </p:oleObj>
              </mc:Choice>
              <mc:Fallback>
                <p:oleObj name="Equation" r:id="rId5" imgW="323698" imgH="180932" progId="Equation.DSMT4">
                  <p:embed/>
                  <p:pic>
                    <p:nvPicPr>
                      <p:cNvPr id="12" name="Объект 11">
                        <a:extLst>
                          <a:ext uri="{FF2B5EF4-FFF2-40B4-BE49-F238E27FC236}">
                            <a16:creationId xmlns:a16="http://schemas.microsoft.com/office/drawing/2014/main" id="{313CF524-8B22-4B60-A352-1EFE529381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03646" y="3172871"/>
                        <a:ext cx="458336" cy="2561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44658DB-4C8E-43DA-8E2E-3D3ED423BDDF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798" y="4714611"/>
            <a:ext cx="3968628" cy="203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85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509"/>
    </mc:Choice>
    <mc:Fallback xmlns="">
      <p:transition spd="slow" advTm="28509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A3E046-196D-4562-AF08-F352D3567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586481"/>
            <a:ext cx="11029616" cy="73236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Classification with RNN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6F3F64-8867-4E20-BE87-10E90EBB9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639" y="1601656"/>
            <a:ext cx="11029615" cy="2727063"/>
          </a:xfrm>
        </p:spPr>
        <p:txBody>
          <a:bodyPr/>
          <a:lstStyle/>
          <a:p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One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of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most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popular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RNN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models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LSTM</a:t>
            </a:r>
            <a:endParaRPr lang="en-US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network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structure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includes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4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parts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: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output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gate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</a:t>
            </a:r>
            <a:r>
              <a:rPr lang="ru-RU" sz="1800" i="1" baseline="-250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forget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gate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</a:t>
            </a:r>
            <a:r>
              <a:rPr lang="ru-RU" sz="1800" i="1" baseline="-250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memory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cell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</a:t>
            </a:r>
            <a:r>
              <a:rPr lang="ru-RU" sz="1800" i="1" baseline="-250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and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input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gate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</a:t>
            </a:r>
            <a:r>
              <a:rPr lang="ru-RU" sz="1800" i="1" baseline="-250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</a:t>
            </a:r>
            <a:endParaRPr lang="en-US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All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three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gates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take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input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of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current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time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interval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and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output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of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past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time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interval</a:t>
            </a:r>
            <a:endParaRPr lang="en-US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New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data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come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through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</a:t>
            </a:r>
            <a:r>
              <a:rPr lang="ru-RU" sz="1800" i="1" baseline="-250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and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</a:t>
            </a:r>
            <a:r>
              <a:rPr lang="ru-RU" sz="1800" i="1" baseline="-250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</a:t>
            </a:r>
            <a:endParaRPr lang="en-US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</a:t>
            </a:r>
            <a:r>
              <a:rPr lang="ru-RU" sz="1800" i="1" baseline="-250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output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for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current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interval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generated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by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system</a:t>
            </a:r>
            <a:endParaRPr lang="en-US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architecture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of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LSTM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SimSun" panose="02010600030101010101" pitchFamily="2" charset="-122"/>
              </a:rPr>
              <a:t>presented below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CF2988-31B7-49BB-AF33-62D59BADA86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1934" y="4029506"/>
            <a:ext cx="3473678" cy="265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3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62"/>
    </mc:Choice>
    <mc:Fallback xmlns="">
      <p:transition spd="slow" advTm="25962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12211D-1A31-4410-9833-A80183E58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082" y="551154"/>
            <a:ext cx="11029616" cy="72397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Experimental results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F73C25-FE8F-4DD4-9382-C782873E7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2861" y="1784437"/>
            <a:ext cx="11029615" cy="3289125"/>
          </a:xfrm>
        </p:spPr>
        <p:txBody>
          <a:bodyPr/>
          <a:lstStyle/>
          <a:p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text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data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divided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into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train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80% and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test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20%</a:t>
            </a:r>
            <a:endParaRPr lang="en-US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en-US" dirty="0">
                <a:latin typeface="Times New Roman" panose="02020603050405020304" pitchFamily="18" charset="0"/>
                <a:ea typeface="SimSun" panose="02010600030101010101" pitchFamily="2" charset="-122"/>
              </a:rPr>
              <a:t>E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ach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of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machine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learning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algorithms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applied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to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vectorized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data</a:t>
            </a:r>
            <a:endParaRPr lang="en-US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To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evaluate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results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test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on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remaining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20%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of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data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implemented</a:t>
            </a:r>
            <a:endParaRPr lang="en-US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en-US" dirty="0">
                <a:latin typeface="Times New Roman" panose="02020603050405020304" pitchFamily="18" charset="0"/>
                <a:ea typeface="SimSun" panose="02010600030101010101" pitchFamily="2" charset="-122"/>
              </a:rPr>
              <a:t>Accuracy, precision, recall and F-measure metrics were used</a:t>
            </a:r>
          </a:p>
          <a:p>
            <a:r>
              <a:rPr lang="en-US" dirty="0">
                <a:latin typeface="Times New Roman" panose="02020603050405020304" pitchFamily="18" charset="0"/>
                <a:ea typeface="SimSun" panose="02010600030101010101" pitchFamily="2" charset="-122"/>
              </a:rPr>
              <a:t>Graphics of ROC curves were built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681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66"/>
    </mc:Choice>
    <mc:Fallback xmlns="">
      <p:transition spd="slow" advTm="19166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F9B431-C55D-4513-9B3E-D94C43B86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804" y="545285"/>
            <a:ext cx="11029616" cy="662730"/>
          </a:xfrm>
        </p:spPr>
        <p:txBody>
          <a:bodyPr/>
          <a:lstStyle/>
          <a:p>
            <a:pPr algn="ctr"/>
            <a:r>
              <a:rPr lang="en-US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Metrics of classification algorithms for Russian texts</a:t>
            </a:r>
            <a:endParaRPr lang="ru-RU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1262D90B-6068-411A-94F8-D0CD719196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220170"/>
              </p:ext>
            </p:extLst>
          </p:nvPr>
        </p:nvGraphicFramePr>
        <p:xfrm>
          <a:off x="1256244" y="1967136"/>
          <a:ext cx="5043888" cy="33430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91140">
                  <a:extLst>
                    <a:ext uri="{9D8B030D-6E8A-4147-A177-3AD203B41FA5}">
                      <a16:colId xmlns:a16="http://schemas.microsoft.com/office/drawing/2014/main" val="2872028308"/>
                    </a:ext>
                  </a:extLst>
                </a:gridCol>
                <a:gridCol w="997117">
                  <a:extLst>
                    <a:ext uri="{9D8B030D-6E8A-4147-A177-3AD203B41FA5}">
                      <a16:colId xmlns:a16="http://schemas.microsoft.com/office/drawing/2014/main" val="1698651776"/>
                    </a:ext>
                  </a:extLst>
                </a:gridCol>
                <a:gridCol w="1024257">
                  <a:extLst>
                    <a:ext uri="{9D8B030D-6E8A-4147-A177-3AD203B41FA5}">
                      <a16:colId xmlns:a16="http://schemas.microsoft.com/office/drawing/2014/main" val="2401884106"/>
                    </a:ext>
                  </a:extLst>
                </a:gridCol>
                <a:gridCol w="710647">
                  <a:extLst>
                    <a:ext uri="{9D8B030D-6E8A-4147-A177-3AD203B41FA5}">
                      <a16:colId xmlns:a16="http://schemas.microsoft.com/office/drawing/2014/main" val="2345835982"/>
                    </a:ext>
                  </a:extLst>
                </a:gridCol>
                <a:gridCol w="920727">
                  <a:extLst>
                    <a:ext uri="{9D8B030D-6E8A-4147-A177-3AD203B41FA5}">
                      <a16:colId xmlns:a16="http://schemas.microsoft.com/office/drawing/2014/main" val="957676280"/>
                    </a:ext>
                  </a:extLst>
                </a:gridCol>
              </a:tblGrid>
              <a:tr h="514322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solidFill>
                            <a:srgbClr val="FFC000"/>
                          </a:solidFill>
                          <a:effectLst/>
                        </a:rPr>
                        <a:t>Algorithm</a:t>
                      </a:r>
                      <a:endParaRPr lang="ru-RU" sz="1200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effectLst/>
                        </a:rPr>
                        <a:t>Accuracy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solidFill>
                            <a:srgbClr val="0070C0"/>
                          </a:solidFill>
                          <a:effectLst/>
                        </a:rPr>
                        <a:t>Precision</a:t>
                      </a:r>
                      <a:endParaRPr lang="ru-RU" sz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effectLst/>
                        </a:rPr>
                        <a:t>Recall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solidFill>
                            <a:srgbClr val="0070C0"/>
                          </a:solidFill>
                          <a:effectLst/>
                        </a:rPr>
                        <a:t>F-measure</a:t>
                      </a:r>
                      <a:endParaRPr lang="ru-RU" sz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0368200"/>
                  </a:ext>
                </a:extLst>
              </a:tr>
              <a:tr h="514322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FFC000"/>
                          </a:solidFill>
                          <a:effectLst/>
                        </a:rPr>
                        <a:t>Logistic regression</a:t>
                      </a:r>
                      <a:endParaRPr lang="ru-RU" sz="120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effectLst/>
                        </a:rPr>
                        <a:t>0.82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4166147"/>
                  </a:ext>
                </a:extLst>
              </a:tr>
              <a:tr h="257162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FFC000"/>
                          </a:solidFill>
                          <a:effectLst/>
                        </a:rPr>
                        <a:t>Naïve Bayes</a:t>
                      </a:r>
                      <a:endParaRPr lang="ru-RU" sz="120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effectLst/>
                        </a:rPr>
                        <a:t>0.82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21096095"/>
                  </a:ext>
                </a:extLst>
              </a:tr>
              <a:tr h="514322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FFC000"/>
                          </a:solidFill>
                          <a:effectLst/>
                        </a:rPr>
                        <a:t>K-nearest neighbors</a:t>
                      </a:r>
                      <a:endParaRPr lang="ru-RU" sz="120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0.55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9508829"/>
                  </a:ext>
                </a:extLst>
              </a:tr>
              <a:tr h="771485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FFC000"/>
                          </a:solidFill>
                          <a:effectLst/>
                        </a:rPr>
                        <a:t>Support vector machine</a:t>
                      </a:r>
                      <a:endParaRPr lang="ru-RU" sz="120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0.79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314855"/>
                  </a:ext>
                </a:extLst>
              </a:tr>
              <a:tr h="257162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FFC000"/>
                          </a:solidFill>
                          <a:effectLst/>
                        </a:rPr>
                        <a:t>Decision tree</a:t>
                      </a:r>
                      <a:endParaRPr lang="ru-RU" sz="120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88206439"/>
                  </a:ext>
                </a:extLst>
              </a:tr>
              <a:tr h="514322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solidFill>
                            <a:srgbClr val="FFC000"/>
                          </a:solidFill>
                          <a:effectLst/>
                        </a:rPr>
                        <a:t>Random forest</a:t>
                      </a:r>
                      <a:endParaRPr lang="ru-RU" sz="1200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effectLst/>
                        </a:rPr>
                        <a:t>0.83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60060752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62CAF26-595E-4EB2-AA24-4B02DD0A73D6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03"/>
          <a:stretch/>
        </p:blipFill>
        <p:spPr bwMode="auto">
          <a:xfrm>
            <a:off x="7134401" y="1890669"/>
            <a:ext cx="4425628" cy="33430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064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927"/>
    </mc:Choice>
    <mc:Fallback xmlns="">
      <p:transition spd="slow" advTm="16927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A5ABB8-957E-43B8-9EF0-CEF120C89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94435"/>
            <a:ext cx="11029616" cy="673638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Metrics of classification algorithms for Russian comments</a:t>
            </a:r>
            <a:endParaRPr lang="ru-RU" sz="2400" dirty="0">
              <a:solidFill>
                <a:srgbClr val="0070C0"/>
              </a:solidFill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247E61DC-8503-435D-B6D5-5505CAAF69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7171393"/>
              </p:ext>
            </p:extLst>
          </p:nvPr>
        </p:nvGraphicFramePr>
        <p:xfrm>
          <a:off x="1256245" y="1962309"/>
          <a:ext cx="5178813" cy="39725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8354">
                  <a:extLst>
                    <a:ext uri="{9D8B030D-6E8A-4147-A177-3AD203B41FA5}">
                      <a16:colId xmlns:a16="http://schemas.microsoft.com/office/drawing/2014/main" val="3633861740"/>
                    </a:ext>
                  </a:extLst>
                </a:gridCol>
                <a:gridCol w="1023790">
                  <a:extLst>
                    <a:ext uri="{9D8B030D-6E8A-4147-A177-3AD203B41FA5}">
                      <a16:colId xmlns:a16="http://schemas.microsoft.com/office/drawing/2014/main" val="870287301"/>
                    </a:ext>
                  </a:extLst>
                </a:gridCol>
                <a:gridCol w="1024823">
                  <a:extLst>
                    <a:ext uri="{9D8B030D-6E8A-4147-A177-3AD203B41FA5}">
                      <a16:colId xmlns:a16="http://schemas.microsoft.com/office/drawing/2014/main" val="1935441539"/>
                    </a:ext>
                  </a:extLst>
                </a:gridCol>
                <a:gridCol w="730689">
                  <a:extLst>
                    <a:ext uri="{9D8B030D-6E8A-4147-A177-3AD203B41FA5}">
                      <a16:colId xmlns:a16="http://schemas.microsoft.com/office/drawing/2014/main" val="2480710511"/>
                    </a:ext>
                  </a:extLst>
                </a:gridCol>
                <a:gridCol w="971157">
                  <a:extLst>
                    <a:ext uri="{9D8B030D-6E8A-4147-A177-3AD203B41FA5}">
                      <a16:colId xmlns:a16="http://schemas.microsoft.com/office/drawing/2014/main" val="121495694"/>
                    </a:ext>
                  </a:extLst>
                </a:gridCol>
              </a:tblGrid>
              <a:tr h="527232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solidFill>
                            <a:srgbClr val="FFC000"/>
                          </a:solidFill>
                          <a:effectLst/>
                        </a:rPr>
                        <a:t>Algorithm</a:t>
                      </a:r>
                      <a:endParaRPr lang="ru-RU" sz="1200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effectLst/>
                        </a:rPr>
                        <a:t>Accuracy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effectLst/>
                        </a:rPr>
                        <a:t>Precision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effectLst/>
                        </a:rPr>
                        <a:t>Recall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solidFill>
                            <a:srgbClr val="0070C0"/>
                          </a:solidFill>
                          <a:effectLst/>
                        </a:rPr>
                        <a:t>F-measure</a:t>
                      </a:r>
                      <a:endParaRPr lang="ru-RU" sz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4991994"/>
                  </a:ext>
                </a:extLst>
              </a:tr>
              <a:tr h="527232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FFC000"/>
                          </a:solidFill>
                          <a:effectLst/>
                        </a:rPr>
                        <a:t>Logistic regression</a:t>
                      </a:r>
                      <a:endParaRPr lang="ru-RU" sz="120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effectLst/>
                        </a:rPr>
                        <a:t>0.68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effectLst/>
                        </a:rPr>
                        <a:t>0.68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5435487"/>
                  </a:ext>
                </a:extLst>
              </a:tr>
              <a:tr h="593136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FFC000"/>
                          </a:solidFill>
                          <a:effectLst/>
                        </a:rPr>
                        <a:t>Naïve Bayes</a:t>
                      </a:r>
                      <a:endParaRPr lang="ru-RU" sz="120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effectLst/>
                        </a:rPr>
                        <a:t>0.68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effectLst/>
                        </a:rPr>
                        <a:t>0.68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8973510"/>
                  </a:ext>
                </a:extLst>
              </a:tr>
              <a:tr h="527232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FFC000"/>
                          </a:solidFill>
                          <a:effectLst/>
                        </a:rPr>
                        <a:t>K-nearest neighbors</a:t>
                      </a:r>
                      <a:endParaRPr lang="ru-RU" sz="120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0.58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0.48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0005946"/>
                  </a:ext>
                </a:extLst>
              </a:tr>
              <a:tr h="790847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FFC000"/>
                          </a:solidFill>
                          <a:effectLst/>
                        </a:rPr>
                        <a:t>Support vector machine</a:t>
                      </a:r>
                      <a:endParaRPr lang="ru-RU" sz="120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07151979"/>
                  </a:ext>
                </a:extLst>
              </a:tr>
              <a:tr h="479634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FFC000"/>
                          </a:solidFill>
                          <a:effectLst/>
                        </a:rPr>
                        <a:t>Decision tree</a:t>
                      </a:r>
                      <a:endParaRPr lang="ru-RU" sz="120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0.58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29760894"/>
                  </a:ext>
                </a:extLst>
              </a:tr>
              <a:tr h="527232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solidFill>
                            <a:srgbClr val="FFC000"/>
                          </a:solidFill>
                          <a:effectLst/>
                        </a:rPr>
                        <a:t>Random forest</a:t>
                      </a:r>
                      <a:endParaRPr lang="ru-RU" sz="1200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effectLst/>
                        </a:rPr>
                        <a:t>0.64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1468200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EF966BA-A59B-4DC9-847B-791D2D6F55B6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1"/>
          <a:stretch/>
        </p:blipFill>
        <p:spPr bwMode="auto">
          <a:xfrm>
            <a:off x="7392796" y="1992028"/>
            <a:ext cx="4033009" cy="29323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23675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659"/>
    </mc:Choice>
    <mc:Fallback xmlns="">
      <p:transition spd="slow" advTm="14659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EAAE8F-4040-432A-BC0B-26AFB5FCA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52490"/>
            <a:ext cx="11029616" cy="707194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Metrics of classification algorithms for Kazakh texts</a:t>
            </a:r>
            <a:endParaRPr lang="ru-RU" sz="2400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9B779ED4-4315-484C-959B-C322D7E91F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6356458"/>
              </p:ext>
            </p:extLst>
          </p:nvPr>
        </p:nvGraphicFramePr>
        <p:xfrm>
          <a:off x="1239466" y="2067676"/>
          <a:ext cx="4951609" cy="33180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5689">
                  <a:extLst>
                    <a:ext uri="{9D8B030D-6E8A-4147-A177-3AD203B41FA5}">
                      <a16:colId xmlns:a16="http://schemas.microsoft.com/office/drawing/2014/main" val="1076612091"/>
                    </a:ext>
                  </a:extLst>
                </a:gridCol>
                <a:gridCol w="978876">
                  <a:extLst>
                    <a:ext uri="{9D8B030D-6E8A-4147-A177-3AD203B41FA5}">
                      <a16:colId xmlns:a16="http://schemas.microsoft.com/office/drawing/2014/main" val="3685284875"/>
                    </a:ext>
                  </a:extLst>
                </a:gridCol>
                <a:gridCol w="1005518">
                  <a:extLst>
                    <a:ext uri="{9D8B030D-6E8A-4147-A177-3AD203B41FA5}">
                      <a16:colId xmlns:a16="http://schemas.microsoft.com/office/drawing/2014/main" val="689309186"/>
                    </a:ext>
                  </a:extLst>
                </a:gridCol>
                <a:gridCol w="697646">
                  <a:extLst>
                    <a:ext uri="{9D8B030D-6E8A-4147-A177-3AD203B41FA5}">
                      <a16:colId xmlns:a16="http://schemas.microsoft.com/office/drawing/2014/main" val="456009380"/>
                    </a:ext>
                  </a:extLst>
                </a:gridCol>
                <a:gridCol w="903880">
                  <a:extLst>
                    <a:ext uri="{9D8B030D-6E8A-4147-A177-3AD203B41FA5}">
                      <a16:colId xmlns:a16="http://schemas.microsoft.com/office/drawing/2014/main" val="3710668256"/>
                    </a:ext>
                  </a:extLst>
                </a:gridCol>
              </a:tblGrid>
              <a:tr h="510471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FFC000"/>
                          </a:solidFill>
                          <a:effectLst/>
                        </a:rPr>
                        <a:t>Algorithm</a:t>
                      </a:r>
                      <a:endParaRPr lang="ru-RU" sz="120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solidFill>
                            <a:srgbClr val="0070C0"/>
                          </a:solidFill>
                          <a:effectLst/>
                        </a:rPr>
                        <a:t>Accuracy</a:t>
                      </a:r>
                      <a:endParaRPr lang="ru-RU" sz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solidFill>
                            <a:srgbClr val="0070C0"/>
                          </a:solidFill>
                          <a:effectLst/>
                        </a:rPr>
                        <a:t>Precision</a:t>
                      </a:r>
                      <a:endParaRPr lang="ru-RU" sz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effectLst/>
                        </a:rPr>
                        <a:t>Recall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solidFill>
                            <a:srgbClr val="0070C0"/>
                          </a:solidFill>
                          <a:effectLst/>
                        </a:rPr>
                        <a:t>F-measure</a:t>
                      </a:r>
                      <a:endParaRPr lang="ru-RU" sz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3939001"/>
                  </a:ext>
                </a:extLst>
              </a:tr>
              <a:tr h="510471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FFC000"/>
                          </a:solidFill>
                          <a:effectLst/>
                        </a:rPr>
                        <a:t>Logistic regression</a:t>
                      </a:r>
                      <a:endParaRPr lang="ru-RU" sz="120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10328527"/>
                  </a:ext>
                </a:extLst>
              </a:tr>
              <a:tr h="255234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FFC000"/>
                          </a:solidFill>
                          <a:effectLst/>
                        </a:rPr>
                        <a:t>Naïve Bayes</a:t>
                      </a:r>
                      <a:endParaRPr lang="ru-RU" sz="120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effectLst/>
                        </a:rPr>
                        <a:t>0.86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9060376"/>
                  </a:ext>
                </a:extLst>
              </a:tr>
              <a:tr h="510471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FFC000"/>
                          </a:solidFill>
                          <a:effectLst/>
                        </a:rPr>
                        <a:t>K-nearest neighbors</a:t>
                      </a:r>
                      <a:endParaRPr lang="ru-RU" sz="120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effectLst/>
                        </a:rPr>
                        <a:t>0.9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0.74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0722306"/>
                  </a:ext>
                </a:extLst>
              </a:tr>
              <a:tr h="765705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FFC000"/>
                          </a:solidFill>
                          <a:effectLst/>
                        </a:rPr>
                        <a:t>Support vector machine</a:t>
                      </a:r>
                      <a:endParaRPr lang="ru-RU" sz="120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7298192"/>
                  </a:ext>
                </a:extLst>
              </a:tr>
              <a:tr h="255234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FFC000"/>
                          </a:solidFill>
                          <a:effectLst/>
                        </a:rPr>
                        <a:t>Decision tree</a:t>
                      </a:r>
                      <a:endParaRPr lang="ru-RU" sz="120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14155611"/>
                  </a:ext>
                </a:extLst>
              </a:tr>
              <a:tr h="510471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solidFill>
                            <a:srgbClr val="FFC000"/>
                          </a:solidFill>
                          <a:effectLst/>
                        </a:rPr>
                        <a:t>Random forest</a:t>
                      </a:r>
                      <a:endParaRPr lang="ru-RU" sz="1200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effectLst/>
                        </a:rPr>
                        <a:t>0.79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780491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918C32-661F-4107-A347-A33241AF17A6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36" b="2660"/>
          <a:stretch/>
        </p:blipFill>
        <p:spPr bwMode="auto">
          <a:xfrm>
            <a:off x="7136927" y="2067676"/>
            <a:ext cx="3978485" cy="30831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3030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46"/>
    </mc:Choice>
    <mc:Fallback xmlns="">
      <p:transition spd="slow" advTm="9646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4136E3-41F5-4A8A-8925-A79671FE7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880" y="651822"/>
            <a:ext cx="11029616" cy="740750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Metrics of classification algorithms for Kazakh comments</a:t>
            </a:r>
            <a:endParaRPr lang="ru-RU" sz="2400" dirty="0">
              <a:solidFill>
                <a:srgbClr val="0070C0"/>
              </a:solidFill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1E839D69-36A1-430F-AE12-309E4A0DCA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2883315"/>
              </p:ext>
            </p:extLst>
          </p:nvPr>
        </p:nvGraphicFramePr>
        <p:xfrm>
          <a:off x="1070880" y="2068024"/>
          <a:ext cx="4904763" cy="32170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2769">
                  <a:extLst>
                    <a:ext uri="{9D8B030D-6E8A-4147-A177-3AD203B41FA5}">
                      <a16:colId xmlns:a16="http://schemas.microsoft.com/office/drawing/2014/main" val="3062529215"/>
                    </a:ext>
                  </a:extLst>
                </a:gridCol>
                <a:gridCol w="969614">
                  <a:extLst>
                    <a:ext uri="{9D8B030D-6E8A-4147-A177-3AD203B41FA5}">
                      <a16:colId xmlns:a16="http://schemas.microsoft.com/office/drawing/2014/main" val="3833702643"/>
                    </a:ext>
                  </a:extLst>
                </a:gridCol>
                <a:gridCol w="970592">
                  <a:extLst>
                    <a:ext uri="{9D8B030D-6E8A-4147-A177-3AD203B41FA5}">
                      <a16:colId xmlns:a16="http://schemas.microsoft.com/office/drawing/2014/main" val="3077483105"/>
                    </a:ext>
                  </a:extLst>
                </a:gridCol>
                <a:gridCol w="692023">
                  <a:extLst>
                    <a:ext uri="{9D8B030D-6E8A-4147-A177-3AD203B41FA5}">
                      <a16:colId xmlns:a16="http://schemas.microsoft.com/office/drawing/2014/main" val="1203612377"/>
                    </a:ext>
                  </a:extLst>
                </a:gridCol>
                <a:gridCol w="919765">
                  <a:extLst>
                    <a:ext uri="{9D8B030D-6E8A-4147-A177-3AD203B41FA5}">
                      <a16:colId xmlns:a16="http://schemas.microsoft.com/office/drawing/2014/main" val="3970211884"/>
                    </a:ext>
                  </a:extLst>
                </a:gridCol>
              </a:tblGrid>
              <a:tr h="494930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FFC000"/>
                          </a:solidFill>
                          <a:effectLst/>
                        </a:rPr>
                        <a:t>Algorithm</a:t>
                      </a:r>
                      <a:endParaRPr lang="ru-RU" sz="120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effectLst/>
                        </a:rPr>
                        <a:t>Accuracy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effectLst/>
                        </a:rPr>
                        <a:t>Precision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solidFill>
                            <a:srgbClr val="0070C0"/>
                          </a:solidFill>
                          <a:effectLst/>
                        </a:rPr>
                        <a:t>Recall</a:t>
                      </a:r>
                      <a:endParaRPr lang="ru-RU" sz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solidFill>
                            <a:srgbClr val="0070C0"/>
                          </a:solidFill>
                          <a:effectLst/>
                        </a:rPr>
                        <a:t>F-measure</a:t>
                      </a:r>
                      <a:endParaRPr lang="ru-RU" sz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1056279"/>
                  </a:ext>
                </a:extLst>
              </a:tr>
              <a:tr h="494930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FFC000"/>
                          </a:solidFill>
                          <a:effectLst/>
                        </a:rPr>
                        <a:t>Logistic regression</a:t>
                      </a:r>
                      <a:endParaRPr lang="ru-RU" sz="120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effectLst/>
                        </a:rPr>
                        <a:t>0.75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6734628"/>
                  </a:ext>
                </a:extLst>
              </a:tr>
              <a:tr h="247464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FFC000"/>
                          </a:solidFill>
                          <a:effectLst/>
                        </a:rPr>
                        <a:t>Naïve Bayes</a:t>
                      </a:r>
                      <a:endParaRPr lang="ru-RU" sz="120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0.76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0.73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7120697"/>
                  </a:ext>
                </a:extLst>
              </a:tr>
              <a:tr h="494930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FFC000"/>
                          </a:solidFill>
                          <a:effectLst/>
                        </a:rPr>
                        <a:t>K-nearest neighbors</a:t>
                      </a:r>
                      <a:endParaRPr lang="ru-RU" sz="120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0.57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0.77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effectLst/>
                        </a:rPr>
                        <a:t>0.4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0.53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25200710"/>
                  </a:ext>
                </a:extLst>
              </a:tr>
              <a:tr h="742394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solidFill>
                            <a:srgbClr val="FFC000"/>
                          </a:solidFill>
                          <a:effectLst/>
                        </a:rPr>
                        <a:t>Support vector machine</a:t>
                      </a:r>
                      <a:endParaRPr lang="ru-RU" sz="1200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0.74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3866442"/>
                  </a:ext>
                </a:extLst>
              </a:tr>
              <a:tr h="247464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FFC000"/>
                          </a:solidFill>
                          <a:effectLst/>
                        </a:rPr>
                        <a:t>Decision tree</a:t>
                      </a:r>
                      <a:endParaRPr lang="ru-RU" sz="120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0.57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0.52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0.59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7872955"/>
                  </a:ext>
                </a:extLst>
              </a:tr>
              <a:tr h="494930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solidFill>
                            <a:srgbClr val="FFC000"/>
                          </a:solidFill>
                          <a:effectLst/>
                        </a:rPr>
                        <a:t>Random forest</a:t>
                      </a:r>
                      <a:endParaRPr lang="ru-RU" sz="1200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0.74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0.55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effectLst/>
                        </a:rPr>
                        <a:t>0.63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4857935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8497016-0277-4693-A824-7A5714005751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06"/>
          <a:stretch/>
        </p:blipFill>
        <p:spPr bwMode="auto">
          <a:xfrm>
            <a:off x="6879089" y="2068024"/>
            <a:ext cx="4468535" cy="31184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32459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85"/>
    </mc:Choice>
    <mc:Fallback xmlns="">
      <p:transition spd="slow" advTm="13885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016676-F445-42BC-B477-E19BD1320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6591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Classification with CNN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1C040B-A43D-49A1-9F22-8BDBA98CC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6752" y="2046273"/>
            <a:ext cx="11029615" cy="1728774"/>
          </a:xfrm>
        </p:spPr>
        <p:txBody>
          <a:bodyPr/>
          <a:lstStyle/>
          <a:p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To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classify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texts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and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comments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using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neural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networks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data is vectorized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using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fastText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model</a:t>
            </a:r>
            <a:endParaRPr lang="en-US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en-US" dirty="0">
                <a:latin typeface="Times New Roman" panose="02020603050405020304" pitchFamily="18" charset="0"/>
                <a:ea typeface="SimSun" panose="02010600030101010101" pitchFamily="2" charset="-122"/>
              </a:rPr>
              <a:t>Then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data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are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divided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into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train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60%,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validation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20%, and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test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20%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parts</a:t>
            </a:r>
            <a:endParaRPr lang="en-US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CNN,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three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convolutional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layers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one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pooling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layer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and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one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dropout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layer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are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used</a:t>
            </a:r>
            <a:endParaRPr lang="en-US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Since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there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not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much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data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for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classification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3-5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epochs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are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enough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to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avoid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overfitting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13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44"/>
    </mc:Choice>
    <mc:Fallback xmlns="">
      <p:transition spd="slow" advTm="19944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0E7FA9-A6E0-4806-86AF-28EA304B2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8757" y="432651"/>
            <a:ext cx="9600242" cy="841296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solidFill>
                  <a:srgbClr val="0070C0"/>
                </a:solidFill>
              </a:rPr>
              <a:t>Sentiment analysis</a:t>
            </a:r>
            <a:endParaRPr lang="ru-RU" sz="4400" dirty="0">
              <a:solidFill>
                <a:srgbClr val="0070C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CC4E4A-F2BD-434D-A451-7B0A4B8E5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473" y="1434899"/>
            <a:ext cx="10186810" cy="3584841"/>
          </a:xfrm>
        </p:spPr>
        <p:txBody>
          <a:bodyPr>
            <a:normAutofit/>
          </a:bodyPr>
          <a:lstStyle/>
          <a:p>
            <a:pPr algn="l"/>
            <a:r>
              <a:rPr lang="en-US" sz="1800" b="0" i="0" u="none" strike="noStrike" baseline="0" dirty="0">
                <a:latin typeface="Times-Roman18"/>
              </a:rPr>
              <a:t>In recent years, </a:t>
            </a:r>
            <a:r>
              <a:rPr lang="en-US" dirty="0">
                <a:latin typeface="Times-Roman18"/>
              </a:rPr>
              <a:t>the development of the Internet has led</a:t>
            </a:r>
            <a:r>
              <a:rPr lang="ru-RU" dirty="0">
                <a:latin typeface="Times-Roman18"/>
              </a:rPr>
              <a:t> </a:t>
            </a:r>
            <a:r>
              <a:rPr lang="en-US" dirty="0">
                <a:latin typeface="Times-Roman18"/>
              </a:rPr>
              <a:t>to a significant increase in a number of news sites and social networks that describe various events in the world</a:t>
            </a:r>
            <a:endParaRPr lang="ru-RU" dirty="0">
              <a:latin typeface="Times-Roman18"/>
            </a:endParaRPr>
          </a:p>
          <a:p>
            <a:pPr algn="l"/>
            <a:r>
              <a:rPr lang="en-US" sz="1800" b="0" i="0" u="none" strike="noStrike" baseline="0" dirty="0">
                <a:latin typeface="Times-Roman18"/>
              </a:rPr>
              <a:t>People actively share their opinions and comments on different topics such as sport, politics, movies, music and so on. The result is a huge amount of available unstructured information</a:t>
            </a:r>
          </a:p>
          <a:p>
            <a:pPr algn="l"/>
            <a:r>
              <a:rPr lang="en-US" sz="1800" dirty="0">
                <a:latin typeface="Times-Roman18"/>
                <a:ea typeface="SimSun" panose="02010600030101010101" pitchFamily="2" charset="-122"/>
              </a:rPr>
              <a:t>Tracking and </a:t>
            </a:r>
            <a:r>
              <a:rPr lang="en-US" dirty="0">
                <a:latin typeface="Times-Roman18"/>
                <a:ea typeface="SimSun" panose="02010600030101010101" pitchFamily="2" charset="-122"/>
              </a:rPr>
              <a:t>analyzing</a:t>
            </a: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manually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such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volumes of information is not possible</a:t>
            </a:r>
          </a:p>
          <a:p>
            <a:pPr algn="l"/>
            <a:r>
              <a:rPr lang="en-US" dirty="0">
                <a:latin typeface="Times New Roman" panose="02020603050405020304" pitchFamily="18" charset="0"/>
                <a:ea typeface="SimSun" panose="02010600030101010101" pitchFamily="2" charset="-122"/>
              </a:rPr>
              <a:t>Published articles and user comments in most cases are of a certain emotional aspect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Here we observe sentiment analysis with the </a:t>
            </a:r>
            <a:r>
              <a:rPr lang="en-US" dirty="0">
                <a:latin typeface="Times New Roman" panose="02020603050405020304" pitchFamily="18" charset="0"/>
                <a:ea typeface="SimSun" panose="02010600030101010101" pitchFamily="2" charset="-122"/>
              </a:rPr>
              <a:t>use of machine learning algorithms and convolutional and recurrent neural networks (CNN and RNN)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 obtained results are compared with each other</a:t>
            </a:r>
            <a:endParaRPr lang="ru-RU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EF11FB8-402C-4157-B8C9-BB1EF42EB6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957" y="4871852"/>
            <a:ext cx="2697585" cy="188203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800B11A-A57E-4312-87C1-A4EF0D7A29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261" y="4941851"/>
            <a:ext cx="2610024" cy="174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463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02"/>
    </mc:Choice>
    <mc:Fallback xmlns="">
      <p:transition spd="slow" advTm="24702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962887-A993-4333-86B3-021A4542D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673638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Metrics of texts and comments classification with CNN</a:t>
            </a:r>
            <a:endParaRPr lang="ru-RU" sz="3200" dirty="0">
              <a:solidFill>
                <a:srgbClr val="0070C0"/>
              </a:solidFill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AE49D734-6F04-4914-9867-3C7A379347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7622313"/>
              </p:ext>
            </p:extLst>
          </p:nvPr>
        </p:nvGraphicFramePr>
        <p:xfrm>
          <a:off x="1302589" y="2192589"/>
          <a:ext cx="5500883" cy="26730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9852">
                  <a:extLst>
                    <a:ext uri="{9D8B030D-6E8A-4147-A177-3AD203B41FA5}">
                      <a16:colId xmlns:a16="http://schemas.microsoft.com/office/drawing/2014/main" val="2949469164"/>
                    </a:ext>
                  </a:extLst>
                </a:gridCol>
                <a:gridCol w="1120973">
                  <a:extLst>
                    <a:ext uri="{9D8B030D-6E8A-4147-A177-3AD203B41FA5}">
                      <a16:colId xmlns:a16="http://schemas.microsoft.com/office/drawing/2014/main" val="348136559"/>
                    </a:ext>
                  </a:extLst>
                </a:gridCol>
                <a:gridCol w="1139257">
                  <a:extLst>
                    <a:ext uri="{9D8B030D-6E8A-4147-A177-3AD203B41FA5}">
                      <a16:colId xmlns:a16="http://schemas.microsoft.com/office/drawing/2014/main" val="1690415772"/>
                    </a:ext>
                  </a:extLst>
                </a:gridCol>
                <a:gridCol w="1120973">
                  <a:extLst>
                    <a:ext uri="{9D8B030D-6E8A-4147-A177-3AD203B41FA5}">
                      <a16:colId xmlns:a16="http://schemas.microsoft.com/office/drawing/2014/main" val="2657180889"/>
                    </a:ext>
                  </a:extLst>
                </a:gridCol>
                <a:gridCol w="1139828">
                  <a:extLst>
                    <a:ext uri="{9D8B030D-6E8A-4147-A177-3AD203B41FA5}">
                      <a16:colId xmlns:a16="http://schemas.microsoft.com/office/drawing/2014/main" val="1586479299"/>
                    </a:ext>
                  </a:extLst>
                </a:gridCol>
              </a:tblGrid>
              <a:tr h="534605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FFC000"/>
                          </a:solidFill>
                          <a:effectLst/>
                        </a:rPr>
                        <a:t>Metrics</a:t>
                      </a:r>
                      <a:endParaRPr lang="ru-RU" sz="120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effectLst/>
                        </a:rPr>
                        <a:t>Russian texts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effectLst/>
                        </a:rPr>
                        <a:t>Russian comments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effectLst/>
                        </a:rPr>
                        <a:t>Kazakh texts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solidFill>
                            <a:srgbClr val="0070C0"/>
                          </a:solidFill>
                          <a:effectLst/>
                        </a:rPr>
                        <a:t>Kazakh comments</a:t>
                      </a:r>
                      <a:endParaRPr lang="ru-RU" sz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35621877"/>
                  </a:ext>
                </a:extLst>
              </a:tr>
              <a:tr h="534605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FFC000"/>
                          </a:solidFill>
                          <a:effectLst/>
                        </a:rPr>
                        <a:t>Accuracy</a:t>
                      </a:r>
                      <a:endParaRPr lang="ru-RU" sz="120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0.79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effectLst/>
                        </a:rPr>
                        <a:t>0.68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1048565"/>
                  </a:ext>
                </a:extLst>
              </a:tr>
              <a:tr h="534605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FFC000"/>
                          </a:solidFill>
                          <a:effectLst/>
                        </a:rPr>
                        <a:t>Precision</a:t>
                      </a:r>
                      <a:endParaRPr lang="ru-RU" sz="120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0.77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0.93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0.79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426958"/>
                  </a:ext>
                </a:extLst>
              </a:tr>
              <a:tr h="534605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FFC000"/>
                          </a:solidFill>
                          <a:effectLst/>
                        </a:rPr>
                        <a:t>Recall</a:t>
                      </a:r>
                      <a:endParaRPr lang="ru-RU" sz="120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65440448"/>
                  </a:ext>
                </a:extLst>
              </a:tr>
              <a:tr h="534605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solidFill>
                            <a:srgbClr val="FFC000"/>
                          </a:solidFill>
                          <a:effectLst/>
                        </a:rPr>
                        <a:t>F-measure</a:t>
                      </a:r>
                      <a:endParaRPr lang="ru-RU" sz="1200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effectLst/>
                        </a:rPr>
                        <a:t>0.71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3860031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46554C6-C3CE-4FD9-BC23-68B9F341677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09762" y="2192589"/>
            <a:ext cx="4101046" cy="2673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311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505"/>
    </mc:Choice>
    <mc:Fallback xmlns="">
      <p:transition spd="slow" advTm="14505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41D8B9-95E2-4E81-BFFF-88A64C1B9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542765"/>
            <a:ext cx="11029616" cy="70719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Classification with RNN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B0CEA6-F45D-41C2-8F4C-6BC2EF089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2385" y="1721519"/>
            <a:ext cx="11029615" cy="2760620"/>
          </a:xfrm>
        </p:spPr>
        <p:txBody>
          <a:bodyPr/>
          <a:lstStyle/>
          <a:p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Then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classification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with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LSTM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was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realized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 </a:t>
            </a:r>
            <a:endParaRPr lang="en-US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Data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were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divided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into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train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60%,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validation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20%, and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test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20%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parts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 </a:t>
            </a:r>
            <a:endParaRPr lang="en-US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Two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hidden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layers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two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fully connected layers, and one dropout layer were used. 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As LSTM neural network works longer, 10-20 epochs were put in the training process. </a:t>
            </a:r>
            <a:endParaRPr lang="ru-RU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7830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70"/>
    </mc:Choice>
    <mc:Fallback xmlns="">
      <p:transition spd="slow" advTm="1227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760B2A-9680-41FA-A9DD-E682C505E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644" y="802824"/>
            <a:ext cx="10350163" cy="656861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Metrics of texts and comments classification with LSTM</a:t>
            </a:r>
            <a:endParaRPr lang="ru-RU" sz="2400" dirty="0">
              <a:solidFill>
                <a:srgbClr val="0070C0"/>
              </a:solidFill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4245F161-6136-49EC-821C-66509ADA55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9527009"/>
              </p:ext>
            </p:extLst>
          </p:nvPr>
        </p:nvGraphicFramePr>
        <p:xfrm>
          <a:off x="1260645" y="2216630"/>
          <a:ext cx="5225955" cy="26844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0880">
                  <a:extLst>
                    <a:ext uri="{9D8B030D-6E8A-4147-A177-3AD203B41FA5}">
                      <a16:colId xmlns:a16="http://schemas.microsoft.com/office/drawing/2014/main" val="2662885047"/>
                    </a:ext>
                  </a:extLst>
                </a:gridCol>
                <a:gridCol w="1064948">
                  <a:extLst>
                    <a:ext uri="{9D8B030D-6E8A-4147-A177-3AD203B41FA5}">
                      <a16:colId xmlns:a16="http://schemas.microsoft.com/office/drawing/2014/main" val="266354463"/>
                    </a:ext>
                  </a:extLst>
                </a:gridCol>
                <a:gridCol w="1082319">
                  <a:extLst>
                    <a:ext uri="{9D8B030D-6E8A-4147-A177-3AD203B41FA5}">
                      <a16:colId xmlns:a16="http://schemas.microsoft.com/office/drawing/2014/main" val="1183496228"/>
                    </a:ext>
                  </a:extLst>
                </a:gridCol>
                <a:gridCol w="1064948">
                  <a:extLst>
                    <a:ext uri="{9D8B030D-6E8A-4147-A177-3AD203B41FA5}">
                      <a16:colId xmlns:a16="http://schemas.microsoft.com/office/drawing/2014/main" val="562640208"/>
                    </a:ext>
                  </a:extLst>
                </a:gridCol>
                <a:gridCol w="1082860">
                  <a:extLst>
                    <a:ext uri="{9D8B030D-6E8A-4147-A177-3AD203B41FA5}">
                      <a16:colId xmlns:a16="http://schemas.microsoft.com/office/drawing/2014/main" val="3532072985"/>
                    </a:ext>
                  </a:extLst>
                </a:gridCol>
              </a:tblGrid>
              <a:tr h="532636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FFC000"/>
                          </a:solidFill>
                          <a:effectLst/>
                        </a:rPr>
                        <a:t>Metrics</a:t>
                      </a:r>
                      <a:endParaRPr lang="ru-RU" sz="120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effectLst/>
                        </a:rPr>
                        <a:t>Russian texts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solidFill>
                            <a:srgbClr val="0070C0"/>
                          </a:solidFill>
                          <a:effectLst/>
                        </a:rPr>
                        <a:t>Russian comments</a:t>
                      </a:r>
                      <a:endParaRPr lang="ru-RU" sz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0070C0"/>
                          </a:solidFill>
                          <a:effectLst/>
                        </a:rPr>
                        <a:t>Kazakh texts</a:t>
                      </a:r>
                      <a:endParaRPr lang="ru-RU" sz="120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solidFill>
                            <a:srgbClr val="0070C0"/>
                          </a:solidFill>
                          <a:effectLst/>
                        </a:rPr>
                        <a:t>Kazakh comments</a:t>
                      </a:r>
                      <a:endParaRPr lang="ru-RU" sz="1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2012056"/>
                  </a:ext>
                </a:extLst>
              </a:tr>
              <a:tr h="537960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FFC000"/>
                          </a:solidFill>
                          <a:effectLst/>
                        </a:rPr>
                        <a:t>Accuracy</a:t>
                      </a:r>
                      <a:endParaRPr lang="ru-RU" sz="120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0.52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0.48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0.42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41011897"/>
                  </a:ext>
                </a:extLst>
              </a:tr>
              <a:tr h="537960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FFC000"/>
                          </a:solidFill>
                          <a:effectLst/>
                        </a:rPr>
                        <a:t>Precision</a:t>
                      </a:r>
                      <a:endParaRPr lang="ru-RU" sz="120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0.48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0.01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1956429"/>
                  </a:ext>
                </a:extLst>
              </a:tr>
              <a:tr h="537960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solidFill>
                            <a:srgbClr val="FFC000"/>
                          </a:solidFill>
                          <a:effectLst/>
                        </a:rPr>
                        <a:t>Recall</a:t>
                      </a:r>
                      <a:endParaRPr lang="ru-RU" sz="120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0.08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0.49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0.01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8849360"/>
                  </a:ext>
                </a:extLst>
              </a:tr>
              <a:tr h="537960"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solidFill>
                            <a:srgbClr val="FFC000"/>
                          </a:solidFill>
                          <a:effectLst/>
                        </a:rPr>
                        <a:t>F-measure</a:t>
                      </a:r>
                      <a:endParaRPr lang="ru-RU" sz="1200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0.14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>
                          <a:effectLst/>
                        </a:rPr>
                        <a:t>0.65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00"/>
                        </a:spcAft>
                      </a:pPr>
                      <a:r>
                        <a:rPr lang="en-US" sz="1200" dirty="0">
                          <a:effectLst/>
                        </a:rPr>
                        <a:t>0.01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34480181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D7D4186-D041-4C56-A321-DAB777D0B8E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6569" y="2224051"/>
            <a:ext cx="4076161" cy="2689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5822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49"/>
    </mc:Choice>
    <mc:Fallback xmlns="">
      <p:transition spd="slow" advTm="8949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7E920B-6D2E-4CA4-80C7-13C6EED30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8227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Multiclass text classification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AEBA2B34-3C3A-43E6-92FD-F0E0A8F115E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504" y="1546020"/>
            <a:ext cx="6174992" cy="4989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7704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CBF6A7-434A-4F75-8A4E-35593C759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34347"/>
            <a:ext cx="9601200" cy="8661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Classification with ML algorithms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857920-9F6F-4876-BE9F-ACEFC9FE3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84184"/>
            <a:ext cx="9476547" cy="5209564"/>
          </a:xfrm>
        </p:spPr>
        <p:txBody>
          <a:bodyPr/>
          <a:lstStyle/>
          <a:p>
            <a:r>
              <a:rPr lang="en-US" dirty="0"/>
              <a:t>Unbalanced classes</a:t>
            </a:r>
          </a:p>
          <a:p>
            <a:r>
              <a:rPr lang="en-US" dirty="0"/>
              <a:t>Naïve Bayes classifier</a:t>
            </a:r>
          </a:p>
          <a:p>
            <a:endParaRPr lang="en-US" dirty="0"/>
          </a:p>
          <a:p>
            <a:endParaRPr lang="ru-RU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1B69AA0E-8A7B-47D2-9911-549351CAC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413" y="1384183"/>
            <a:ext cx="4783813" cy="529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2498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8DB6BE-662A-4BA8-9FC0-31178733B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00575"/>
            <a:ext cx="9601200" cy="74871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Classification with ML algorithms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EB4335-4A57-48B4-8ECB-85FFAFF2E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02966"/>
            <a:ext cx="9601200" cy="4882392"/>
          </a:xfrm>
        </p:spPr>
        <p:txBody>
          <a:bodyPr/>
          <a:lstStyle/>
          <a:p>
            <a:r>
              <a:rPr lang="en-US" dirty="0"/>
              <a:t>Support vector machine</a:t>
            </a:r>
          </a:p>
          <a:p>
            <a:endParaRPr lang="ru-RU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F1EBDA11-61EC-4460-85C9-A6B438D10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203" y="1572565"/>
            <a:ext cx="4752580" cy="5258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5558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957CF3-E69F-4C50-9E07-21D8A4A2E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5710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Classification with ML algorithms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E82EBA-6C19-43BB-A785-484A03FD03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44242"/>
            <a:ext cx="9601200" cy="5164069"/>
          </a:xfrm>
        </p:spPr>
        <p:txBody>
          <a:bodyPr/>
          <a:lstStyle/>
          <a:p>
            <a:r>
              <a:rPr lang="en-US" dirty="0"/>
              <a:t>Logistic regression</a:t>
            </a:r>
            <a:endParaRPr lang="ru-RU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5B177958-6F9A-4AFE-9114-E94DFC7F6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703" y="1551963"/>
            <a:ext cx="4651914" cy="5147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73222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932844-BFC4-4074-A206-34A579D6B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34798"/>
            <a:ext cx="9601200" cy="70677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Classification with ML algorithms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F5206A-B1A3-4F09-A372-E02777DA2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98770"/>
            <a:ext cx="9601200" cy="3581400"/>
          </a:xfrm>
        </p:spPr>
        <p:txBody>
          <a:bodyPr/>
          <a:lstStyle/>
          <a:p>
            <a:r>
              <a:rPr lang="en-US" dirty="0"/>
              <a:t>K-nearest neighbors</a:t>
            </a:r>
          </a:p>
          <a:p>
            <a:endParaRPr lang="ru-RU" dirty="0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F838ED44-BCBB-445F-BE59-5A19AF729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978" y="1467921"/>
            <a:ext cx="4811305" cy="5323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2866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E18ECD-E185-4337-B294-EAA45396A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1281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Classification with ML algorithms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F0D607-042E-40B6-92D6-C8DA1072D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046" y="1858161"/>
            <a:ext cx="9752202" cy="4869634"/>
          </a:xfrm>
        </p:spPr>
        <p:txBody>
          <a:bodyPr/>
          <a:lstStyle/>
          <a:p>
            <a:r>
              <a:rPr lang="en-US" dirty="0"/>
              <a:t>Decision tree</a:t>
            </a:r>
            <a:endParaRPr lang="ru-RU" dirty="0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6C047A60-318A-4764-9D6D-4587DA20B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031" y="1841691"/>
            <a:ext cx="4533536" cy="5016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012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38C6CA-9A2C-41B7-AD9B-532DE2FDC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10367"/>
            <a:ext cx="9601200" cy="77388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Classification with ML algorithms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3ABC8A-F285-4204-8DD0-4644FC8D35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58161"/>
            <a:ext cx="9601200" cy="4769142"/>
          </a:xfrm>
        </p:spPr>
        <p:txBody>
          <a:bodyPr/>
          <a:lstStyle/>
          <a:p>
            <a:r>
              <a:rPr lang="en-US" dirty="0"/>
              <a:t>Random forest</a:t>
            </a:r>
            <a:endParaRPr lang="ru-RU" dirty="0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849F8373-4802-4646-BD36-EBDAF86D74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205" y="1684224"/>
            <a:ext cx="4467354" cy="4943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379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648BC3-24CE-4518-8C58-6528CEDF2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755" y="467264"/>
            <a:ext cx="11029616" cy="807862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solidFill>
                  <a:srgbClr val="0070C0"/>
                </a:solidFill>
              </a:rPr>
              <a:t>Sentiment analysis</a:t>
            </a:r>
            <a:endParaRPr lang="ru-RU" sz="4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E07869-70C2-4A4B-8640-898A52DE2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7755" y="1542062"/>
            <a:ext cx="11029615" cy="2780039"/>
          </a:xfrm>
        </p:spPr>
        <p:txBody>
          <a:bodyPr>
            <a:norm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People’s attitude towards</a:t>
            </a:r>
            <a:r>
              <a:rPr lang="en-US" dirty="0">
                <a:latin typeface="Times New Roman" panose="02020603050405020304" pitchFamily="18" charset="0"/>
                <a:ea typeface="SimSun" panose="02010600030101010101" pitchFamily="2" charset="-122"/>
              </a:rPr>
              <a:t> significant events is very important</a:t>
            </a:r>
            <a:endParaRPr lang="ru-RU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It is required to understand how the perception of various events and interaction of users with each other occur</a:t>
            </a:r>
          </a:p>
          <a:p>
            <a:r>
              <a:rPr lang="en-US" dirty="0">
                <a:latin typeface="Times New Roman" panose="02020603050405020304" pitchFamily="18" charset="0"/>
                <a:ea typeface="SimSun" panose="02010600030101010101" pitchFamily="2" charset="-122"/>
              </a:rPr>
              <a:t>It also allows to determine the most important problems that government agencies need to pay more attention to</a:t>
            </a:r>
            <a:endParaRPr lang="en-US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 Kazakhstan publications of texts and user comments are presented in such popular news portals as Zakon.kz, </a:t>
            </a:r>
            <a:r>
              <a:rPr lang="en-US" dirty="0">
                <a:latin typeface="Times New Roman" panose="02020603050405020304" pitchFamily="18" charset="0"/>
                <a:ea typeface="SimSun" panose="02010600030101010101" pitchFamily="2" charset="-122"/>
              </a:rPr>
              <a:t>N</a:t>
            </a: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ur.kz, Vlast.kz, Tengrinews.kz, etc. and social networks: VK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</a:t>
            </a: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Facebook, Twitte</a:t>
            </a:r>
            <a:r>
              <a:rPr lang="en-US" dirty="0">
                <a:latin typeface="Times New Roman" panose="02020603050405020304" pitchFamily="18" charset="0"/>
                <a:ea typeface="SimSun" panose="02010600030101010101" pitchFamily="2" charset="-122"/>
              </a:rPr>
              <a:t>r and Instagram</a:t>
            </a:r>
          </a:p>
          <a:p>
            <a:r>
              <a:rPr lang="en-US" dirty="0">
                <a:latin typeface="Times New Roman" panose="02020603050405020304" pitchFamily="18" charset="0"/>
                <a:ea typeface="SimSun" panose="02010600030101010101" pitchFamily="2" charset="-122"/>
              </a:rPr>
              <a:t>Gaining huge volumes of data allows to realize automatic sentiment analysis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43C235C-C31C-44BE-A1B3-AEF7E96C77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7359" y="4586717"/>
            <a:ext cx="2031580" cy="227128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EEA2DC9-65C7-4A7D-BBEB-2AE7539676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418" y="4513536"/>
            <a:ext cx="3741490" cy="209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621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300"/>
    </mc:Choice>
    <mc:Fallback xmlns="">
      <p:transition spd="slow" advTm="373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CBF6A7-434A-4F75-8A4E-35593C759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34347"/>
            <a:ext cx="9601200" cy="8661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Classification with ML algorithms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857920-9F6F-4876-BE9F-ACEFC9FE3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84184"/>
            <a:ext cx="9476547" cy="5209564"/>
          </a:xfrm>
        </p:spPr>
        <p:txBody>
          <a:bodyPr/>
          <a:lstStyle/>
          <a:p>
            <a:r>
              <a:rPr lang="en-US" dirty="0"/>
              <a:t>Balanced classes</a:t>
            </a:r>
          </a:p>
          <a:p>
            <a:r>
              <a:rPr lang="en-US" dirty="0"/>
              <a:t>Naïve Bayes classifier</a:t>
            </a:r>
          </a:p>
          <a:p>
            <a:endParaRPr lang="en-US" dirty="0"/>
          </a:p>
          <a:p>
            <a:endParaRPr lang="ru-RU" dirty="0"/>
          </a:p>
        </p:txBody>
      </p:sp>
      <p:pic>
        <p:nvPicPr>
          <p:cNvPr id="18434" name="Picture 2">
            <a:extLst>
              <a:ext uri="{FF2B5EF4-FFF2-40B4-BE49-F238E27FC236}">
                <a16:creationId xmlns:a16="http://schemas.microsoft.com/office/drawing/2014/main" id="{7FC21789-D2C3-4680-95BB-06B06D836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315" y="1300510"/>
            <a:ext cx="4912700" cy="543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6049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8DB6BE-662A-4BA8-9FC0-31178733B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00575"/>
            <a:ext cx="9601200" cy="74871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Classification with ML algorithms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EB4335-4A57-48B4-8ECB-85FFAFF2E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02966"/>
            <a:ext cx="9601200" cy="4882392"/>
          </a:xfrm>
        </p:spPr>
        <p:txBody>
          <a:bodyPr/>
          <a:lstStyle/>
          <a:p>
            <a:r>
              <a:rPr lang="en-US" dirty="0"/>
              <a:t>Support vector machine</a:t>
            </a:r>
          </a:p>
          <a:p>
            <a:endParaRPr lang="ru-RU" dirty="0"/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id="{46DE908B-A346-4D7E-A009-6652D6F7D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316" y="1352945"/>
            <a:ext cx="4811303" cy="5323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52069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957CF3-E69F-4C50-9E07-21D8A4A2E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5710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Classification with ML algorithms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E82EBA-6C19-43BB-A785-484A03FD03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44242"/>
            <a:ext cx="9601200" cy="5164069"/>
          </a:xfrm>
        </p:spPr>
        <p:txBody>
          <a:bodyPr/>
          <a:lstStyle/>
          <a:p>
            <a:r>
              <a:rPr lang="en-US" dirty="0"/>
              <a:t>Logistic regression</a:t>
            </a:r>
            <a:endParaRPr lang="ru-RU" dirty="0"/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F63E85D3-251E-4BE4-9D63-E0D26F056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867" y="1484655"/>
            <a:ext cx="4811304" cy="5323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7052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932844-BFC4-4074-A206-34A579D6B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34798"/>
            <a:ext cx="9601200" cy="70677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Classification with ML algorithms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F5206A-B1A3-4F09-A372-E02777DA2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98770"/>
            <a:ext cx="9601200" cy="3581400"/>
          </a:xfrm>
        </p:spPr>
        <p:txBody>
          <a:bodyPr/>
          <a:lstStyle/>
          <a:p>
            <a:r>
              <a:rPr lang="en-US" dirty="0"/>
              <a:t>K-nearest neighbors</a:t>
            </a:r>
          </a:p>
          <a:p>
            <a:endParaRPr lang="ru-RU" dirty="0"/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2F7C7FE9-3379-43A4-9BE0-36E7DE9BC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700" y="1333850"/>
            <a:ext cx="4970696" cy="550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83158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E18ECD-E185-4337-B294-EAA45396A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1281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Classification with ML algorithms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F0D607-042E-40B6-92D6-C8DA1072D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046" y="1858161"/>
            <a:ext cx="9752202" cy="4869634"/>
          </a:xfrm>
        </p:spPr>
        <p:txBody>
          <a:bodyPr/>
          <a:lstStyle/>
          <a:p>
            <a:r>
              <a:rPr lang="en-US" dirty="0"/>
              <a:t>Decision tree</a:t>
            </a:r>
            <a:endParaRPr lang="ru-RU" dirty="0"/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CFC83CE2-D485-4164-8C20-610F640F53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531" y="1584819"/>
            <a:ext cx="4794526" cy="5273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3709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38C6CA-9A2C-41B7-AD9B-532DE2FDC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10367"/>
            <a:ext cx="9601200" cy="77388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Classification with ML algorithms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3ABC8A-F285-4204-8DD0-4644FC8D35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58161"/>
            <a:ext cx="9601200" cy="4769142"/>
          </a:xfrm>
        </p:spPr>
        <p:txBody>
          <a:bodyPr/>
          <a:lstStyle/>
          <a:p>
            <a:r>
              <a:rPr lang="en-US" dirty="0"/>
              <a:t>Random forest</a:t>
            </a:r>
            <a:endParaRPr lang="ru-RU" dirty="0"/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1544496D-816A-4237-9B5D-5837C7D4F0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534" y="1568740"/>
            <a:ext cx="4744311" cy="521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531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5D2F9D-E061-4A85-9B98-864AA271A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527" y="562062"/>
            <a:ext cx="11029616" cy="713063"/>
          </a:xfrm>
        </p:spPr>
        <p:txBody>
          <a:bodyPr>
            <a:no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D</a:t>
            </a:r>
            <a:r>
              <a:rPr lang="en-US" sz="4400" dirty="0">
                <a:solidFill>
                  <a:srgbClr val="0070C0"/>
                </a:solidFill>
              </a:rPr>
              <a:t>atasets</a:t>
            </a:r>
            <a:endParaRPr lang="ru-RU" sz="4400" dirty="0">
              <a:solidFill>
                <a:srgbClr val="0070C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7FCD1F-3C27-46C1-BA6A-0BB4AA9E8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4196" y="1904708"/>
            <a:ext cx="11029615" cy="3238792"/>
          </a:xfrm>
        </p:spPr>
        <p:txBody>
          <a:bodyPr/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Data for the classifier were gathered with the use of web-crawler in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OMSystem</a:t>
            </a: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an analytical platform of monitoring Kazakhstan media space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This application has been developed at al-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Farabi</a:t>
            </a: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Kazakh National University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Texts and comments have been collected from news portals: 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engrinews.kz, </a:t>
            </a: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Z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akon.kz, </a:t>
            </a: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ur.kz, </a:t>
            </a: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nformburo.kz, </a:t>
            </a: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imes.kz, </a:t>
            </a: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oday.kz</a:t>
            </a: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etc</a:t>
            </a:r>
            <a:r>
              <a:rPr lang="en-US" dirty="0">
                <a:latin typeface="Times New Roman" panose="02020603050405020304" pitchFamily="18" charset="0"/>
                <a:ea typeface="SimSun" panose="02010600030101010101" pitchFamily="2" charset="-122"/>
              </a:rPr>
              <a:t>.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They were labeled as positive and negative</a:t>
            </a:r>
          </a:p>
          <a:p>
            <a:r>
              <a:rPr lang="en-US" dirty="0">
                <a:latin typeface="Times New Roman" panose="02020603050405020304" pitchFamily="18" charset="0"/>
                <a:ea typeface="SimSun" panose="02010600030101010101" pitchFamily="2" charset="-122"/>
              </a:rPr>
              <a:t>Then they were equally balanced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 number of texts and comments is 1040 and 7514 for Russian, and 434 and 346 for Kazakh, respectively</a:t>
            </a:r>
            <a:endParaRPr lang="ru-RU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264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424"/>
    </mc:Choice>
    <mc:Fallback xmlns="">
      <p:transition spd="slow" advTm="32424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9F5E51-829A-4D3A-A01D-635933F3A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585" y="687898"/>
            <a:ext cx="11029616" cy="835111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solidFill>
                  <a:srgbClr val="0070C0"/>
                </a:solidFill>
              </a:rPr>
              <a:t>Data preprocessing</a:t>
            </a:r>
            <a:endParaRPr lang="ru-RU" sz="4400" dirty="0">
              <a:solidFill>
                <a:srgbClr val="0070C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444DAC-B2DE-4C23-8AF1-FBBC0D1A6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202" y="1894039"/>
            <a:ext cx="11029615" cy="172877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 order to apply machine learning algorithms texts were preprocessed with the following steps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For Russian words,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SnowballStemmer</a:t>
            </a: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from the NKTL library in the Python programming language has been used</a:t>
            </a:r>
          </a:p>
          <a:p>
            <a:r>
              <a:rPr lang="en-US" dirty="0">
                <a:latin typeface="Times New Roman" panose="02020603050405020304" pitchFamily="18" charset="0"/>
                <a:ea typeface="SimSun" panose="02010600030101010101" pitchFamily="2" charset="-122"/>
              </a:rPr>
              <a:t>For Kazakh words, new </a:t>
            </a:r>
            <a:r>
              <a:rPr lang="en-US" dirty="0" err="1">
                <a:latin typeface="Times New Roman" panose="02020603050405020304" pitchFamily="18" charset="0"/>
                <a:ea typeface="SimSun" panose="02010600030101010101" pitchFamily="2" charset="-122"/>
              </a:rPr>
              <a:t>Kazakh_Stemmer</a:t>
            </a:r>
            <a:r>
              <a:rPr lang="en-US" dirty="0">
                <a:latin typeface="Times New Roman" panose="02020603050405020304" pitchFamily="18" charset="0"/>
                <a:ea typeface="SimSun" panose="02010600030101010101" pitchFamily="2" charset="-122"/>
              </a:rPr>
              <a:t> has been developed</a:t>
            </a:r>
            <a:endParaRPr lang="en-US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r>
              <a:rPr lang="en-US" dirty="0">
                <a:latin typeface="Times New Roman" panose="02020603050405020304" pitchFamily="18" charset="0"/>
                <a:ea typeface="SimSun" panose="02010600030101010101" pitchFamily="2" charset="-122"/>
              </a:rPr>
              <a:t>There is a database of suffixes and endings of the Kazakh language</a:t>
            </a: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228E782-EF9C-441C-A927-63D29F959A37}"/>
              </a:ext>
            </a:extLst>
          </p:cNvPr>
          <p:cNvSpPr/>
          <p:nvPr/>
        </p:nvSpPr>
        <p:spPr>
          <a:xfrm>
            <a:off x="5445853" y="3993843"/>
            <a:ext cx="1921080" cy="8351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Preprocessing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C423E4A-6CD0-4F6B-A3CF-F0F0E315CB7B}"/>
              </a:ext>
            </a:extLst>
          </p:cNvPr>
          <p:cNvSpPr/>
          <p:nvPr/>
        </p:nvSpPr>
        <p:spPr>
          <a:xfrm>
            <a:off x="2332838" y="5405627"/>
            <a:ext cx="2042719" cy="95529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Remove extra characters and punctuation marks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4EEA5AC-6939-47DD-B300-3FE107E5BAE9}"/>
              </a:ext>
            </a:extLst>
          </p:cNvPr>
          <p:cNvSpPr/>
          <p:nvPr/>
        </p:nvSpPr>
        <p:spPr>
          <a:xfrm>
            <a:off x="5445853" y="5405627"/>
            <a:ext cx="1921080" cy="95529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Remove </a:t>
            </a:r>
          </a:p>
          <a:p>
            <a:pPr algn="ctr"/>
            <a:r>
              <a:rPr lang="en-US" dirty="0">
                <a:solidFill>
                  <a:schemeClr val="accent6"/>
                </a:solidFill>
              </a:rPr>
              <a:t>stop words</a:t>
            </a:r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93CFD89-34B1-4F38-95CB-F142EFB56283}"/>
              </a:ext>
            </a:extLst>
          </p:cNvPr>
          <p:cNvSpPr/>
          <p:nvPr/>
        </p:nvSpPr>
        <p:spPr>
          <a:xfrm>
            <a:off x="8316380" y="5405627"/>
            <a:ext cx="1921080" cy="95529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Stemming</a:t>
            </a:r>
            <a:endParaRPr lang="ru-RU" dirty="0">
              <a:solidFill>
                <a:srgbClr val="FFC000"/>
              </a:solidFill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0DC48E39-FECF-4AFA-AD64-687F2170C265}"/>
              </a:ext>
            </a:extLst>
          </p:cNvPr>
          <p:cNvCxnSpPr>
            <a:stCxn id="5" idx="1"/>
            <a:endCxn id="6" idx="0"/>
          </p:cNvCxnSpPr>
          <p:nvPr/>
        </p:nvCxnSpPr>
        <p:spPr>
          <a:xfrm flipH="1">
            <a:off x="3354198" y="4411399"/>
            <a:ext cx="2091655" cy="9942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9FFDEB26-D2CD-488A-95C6-FE77C55D860B}"/>
              </a:ext>
            </a:extLst>
          </p:cNvPr>
          <p:cNvCxnSpPr>
            <a:stCxn id="5" idx="2"/>
            <a:endCxn id="7" idx="0"/>
          </p:cNvCxnSpPr>
          <p:nvPr/>
        </p:nvCxnSpPr>
        <p:spPr>
          <a:xfrm>
            <a:off x="6406393" y="4828954"/>
            <a:ext cx="0" cy="5766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239112D5-9BFB-4BB6-91D8-423BBA9AEE3C}"/>
              </a:ext>
            </a:extLst>
          </p:cNvPr>
          <p:cNvCxnSpPr>
            <a:stCxn id="5" idx="3"/>
            <a:endCxn id="8" idx="0"/>
          </p:cNvCxnSpPr>
          <p:nvPr/>
        </p:nvCxnSpPr>
        <p:spPr>
          <a:xfrm>
            <a:off x="7366933" y="4411399"/>
            <a:ext cx="1909987" cy="9942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888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271"/>
    </mc:Choice>
    <mc:Fallback xmlns="">
      <p:transition spd="slow" advTm="3127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51236B-D0C4-4D63-9474-C383B2D04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038" y="487742"/>
            <a:ext cx="11029616" cy="759611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solidFill>
                  <a:srgbClr val="0070C0"/>
                </a:solidFill>
              </a:rPr>
              <a:t>Text  vectorization</a:t>
            </a:r>
            <a:endParaRPr lang="ru-RU" sz="4400" dirty="0">
              <a:solidFill>
                <a:srgbClr val="0070C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C4C4A3-8CA9-476A-834F-F50408FF4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2885" y="1450653"/>
            <a:ext cx="11029615" cy="4220304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text vectorization TF-IDF metric and pretrained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FastText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word embedding</a:t>
            </a:r>
          </a:p>
          <a:p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TF-IDF metric is represented as follows 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0" indent="0"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where                 is a number of times a word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w</a:t>
            </a: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is found in a document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</a:t>
            </a: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and                is the total number of words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</a:t>
            </a: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in the document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</a:t>
            </a: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ru-RU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where           is the total number of documents,              is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F1F449CA-3A16-4516-B8D1-97748E28D5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8211277"/>
              </p:ext>
            </p:extLst>
          </p:nvPr>
        </p:nvGraphicFramePr>
        <p:xfrm>
          <a:off x="3859933" y="4546631"/>
          <a:ext cx="2007226" cy="5882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4" name="Equation" r:id="rId3" imgW="1170347" imgH="342800" progId="Equation.DSMT4">
                  <p:embed/>
                </p:oleObj>
              </mc:Choice>
              <mc:Fallback>
                <p:oleObj name="Equation" r:id="rId3" imgW="1170347" imgH="342800" progId="Equation.DSMT4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F1F449CA-3A16-4516-B8D1-97748E28D5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59933" y="4546631"/>
                        <a:ext cx="2007226" cy="5882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9D8CC671-8E46-4B4F-B6D7-9D7C75C723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3916120"/>
              </p:ext>
            </p:extLst>
          </p:nvPr>
        </p:nvGraphicFramePr>
        <p:xfrm>
          <a:off x="1981444" y="2817149"/>
          <a:ext cx="836058" cy="23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" name="Equation" r:id="rId5" imgW="580498" imgH="161868" progId="Equation.DSMT4">
                  <p:embed/>
                </p:oleObj>
              </mc:Choice>
              <mc:Fallback>
                <p:oleObj name="Equation" r:id="rId5" imgW="580498" imgH="161868" progId="Equation.DSMT4">
                  <p:embed/>
                  <p:pic>
                    <p:nvPicPr>
                      <p:cNvPr id="12" name="Объект 11">
                        <a:extLst>
                          <a:ext uri="{FF2B5EF4-FFF2-40B4-BE49-F238E27FC236}">
                            <a16:creationId xmlns:a16="http://schemas.microsoft.com/office/drawing/2014/main" id="{9D8CC671-8E46-4B4F-B6D7-9D7C75C723A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81444" y="2817149"/>
                        <a:ext cx="836058" cy="233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Объект 17">
            <a:extLst>
              <a:ext uri="{FF2B5EF4-FFF2-40B4-BE49-F238E27FC236}">
                <a16:creationId xmlns:a16="http://schemas.microsoft.com/office/drawing/2014/main" id="{C847D7E2-1F21-4021-8057-A6F89F09B22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992973"/>
              </p:ext>
            </p:extLst>
          </p:nvPr>
        </p:nvGraphicFramePr>
        <p:xfrm>
          <a:off x="8460034" y="2820907"/>
          <a:ext cx="836059" cy="2292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" name="Equation" r:id="rId7" imgW="589849" imgH="161868" progId="Equation.DSMT4">
                  <p:embed/>
                </p:oleObj>
              </mc:Choice>
              <mc:Fallback>
                <p:oleObj name="Equation" r:id="rId7" imgW="589849" imgH="161868" progId="Equation.DSMT4">
                  <p:embed/>
                  <p:pic>
                    <p:nvPicPr>
                      <p:cNvPr id="18" name="Объект 17">
                        <a:extLst>
                          <a:ext uri="{FF2B5EF4-FFF2-40B4-BE49-F238E27FC236}">
                            <a16:creationId xmlns:a16="http://schemas.microsoft.com/office/drawing/2014/main" id="{C847D7E2-1F21-4021-8057-A6F89F09B22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460034" y="2820907"/>
                        <a:ext cx="836059" cy="2292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>
            <a:extLst>
              <a:ext uri="{FF2B5EF4-FFF2-40B4-BE49-F238E27FC236}">
                <a16:creationId xmlns:a16="http://schemas.microsoft.com/office/drawing/2014/main" id="{EB180A3A-8C3F-4623-B1BE-BCC76FD822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1746071"/>
              </p:ext>
            </p:extLst>
          </p:nvPr>
        </p:nvGraphicFramePr>
        <p:xfrm>
          <a:off x="5743662" y="1824607"/>
          <a:ext cx="1363386" cy="48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" name="Equation" r:id="rId9" imgW="961022" imgH="342800" progId="Equation.DSMT4">
                  <p:embed/>
                </p:oleObj>
              </mc:Choice>
              <mc:Fallback>
                <p:oleObj name="Equation" r:id="rId9" imgW="961022" imgH="342800" progId="Equation.DSMT4">
                  <p:embed/>
                  <p:pic>
                    <p:nvPicPr>
                      <p:cNvPr id="20" name="Объект 19">
                        <a:extLst>
                          <a:ext uri="{FF2B5EF4-FFF2-40B4-BE49-F238E27FC236}">
                            <a16:creationId xmlns:a16="http://schemas.microsoft.com/office/drawing/2014/main" id="{EB180A3A-8C3F-4623-B1BE-BCC76FD822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743662" y="1824607"/>
                        <a:ext cx="1363386" cy="486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Объект 20">
            <a:extLst>
              <a:ext uri="{FF2B5EF4-FFF2-40B4-BE49-F238E27FC236}">
                <a16:creationId xmlns:a16="http://schemas.microsoft.com/office/drawing/2014/main" id="{23B4C0FC-4C81-4CD0-BA1C-B61EDDFC37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9080895"/>
              </p:ext>
            </p:extLst>
          </p:nvPr>
        </p:nvGraphicFramePr>
        <p:xfrm>
          <a:off x="2399473" y="3940728"/>
          <a:ext cx="704454" cy="2433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" name="Equation" r:id="rId11" imgW="523311" imgH="180932" progId="Equation.DSMT4">
                  <p:embed/>
                </p:oleObj>
              </mc:Choice>
              <mc:Fallback>
                <p:oleObj name="Equation" r:id="rId11" imgW="523311" imgH="180932" progId="Equation.DSMT4">
                  <p:embed/>
                  <p:pic>
                    <p:nvPicPr>
                      <p:cNvPr id="21" name="Объект 20">
                        <a:extLst>
                          <a:ext uri="{FF2B5EF4-FFF2-40B4-BE49-F238E27FC236}">
                            <a16:creationId xmlns:a16="http://schemas.microsoft.com/office/drawing/2014/main" id="{23B4C0FC-4C81-4CD0-BA1C-B61EDDFC37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399473" y="3940728"/>
                        <a:ext cx="704454" cy="2433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>
            <a:extLst>
              <a:ext uri="{FF2B5EF4-FFF2-40B4-BE49-F238E27FC236}">
                <a16:creationId xmlns:a16="http://schemas.microsoft.com/office/drawing/2014/main" id="{9E3CC671-91A4-4B8F-872A-04EA777C64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6444615"/>
              </p:ext>
            </p:extLst>
          </p:nvPr>
        </p:nvGraphicFramePr>
        <p:xfrm>
          <a:off x="6719607" y="3926047"/>
          <a:ext cx="774882" cy="226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" name="Equation" r:id="rId13" imgW="618622" imgH="180932" progId="Equation.DSMT4">
                  <p:embed/>
                </p:oleObj>
              </mc:Choice>
              <mc:Fallback>
                <p:oleObj name="Equation" r:id="rId13" imgW="618622" imgH="180932" progId="Equation.DSMT4">
                  <p:embed/>
                  <p:pic>
                    <p:nvPicPr>
                      <p:cNvPr id="22" name="Объект 21">
                        <a:extLst>
                          <a:ext uri="{FF2B5EF4-FFF2-40B4-BE49-F238E27FC236}">
                            <a16:creationId xmlns:a16="http://schemas.microsoft.com/office/drawing/2014/main" id="{9E3CC671-91A4-4B8F-872A-04EA777C64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719607" y="3926047"/>
                        <a:ext cx="774882" cy="2265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4314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632"/>
    </mc:Choice>
    <mc:Fallback xmlns="">
      <p:transition spd="slow" advTm="33632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738813-BD21-4C81-B17A-E964AF63F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138" y="576321"/>
            <a:ext cx="11029616" cy="782695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Classification  with ml  algorithms</a:t>
            </a: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4C69A0-4E70-4FEC-B0C7-3500355F8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253" y="1660378"/>
            <a:ext cx="10811502" cy="4866257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ea typeface="SimSun" panose="02010600030101010101" pitchFamily="2" charset="-122"/>
              </a:rPr>
              <a:t>Classification </a:t>
            </a: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is done with the list of the most widespread machine learning algorithms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: </a:t>
            </a: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Logistic regression, Naïve Bayes classifier, Support vector machine (SVM)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K-</a:t>
            </a: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nearest neighbors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</a:t>
            </a:r>
            <a:r>
              <a:rPr lang="en-US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Decision tree and Random forest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Naive Bayes classifier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a very easy and effective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vector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analysis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method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that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shows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results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no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worse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than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other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more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complex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classifiers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This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classifier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based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on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conditional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probability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according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to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which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document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belongs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to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class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c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and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uses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Bayes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formula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For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a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text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analysis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model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following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formula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is</a:t>
            </a:r>
            <a:r>
              <a:rPr lang="ru-RU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used</a:t>
            </a:r>
            <a:endParaRPr lang="en-US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ru-RU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ru-RU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BD246654-E089-4329-A818-0818539E26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98770"/>
              </p:ext>
            </p:extLst>
          </p:nvPr>
        </p:nvGraphicFramePr>
        <p:xfrm>
          <a:off x="4685602" y="3843194"/>
          <a:ext cx="2146735" cy="6449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Equation" r:id="rId3" imgW="1141933" imgH="342800" progId="Equation.DSMT4">
                  <p:embed/>
                </p:oleObj>
              </mc:Choice>
              <mc:Fallback>
                <p:oleObj name="Equation" r:id="rId3" imgW="1141933" imgH="342800" progId="Equation.DSMT4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id="{BD246654-E089-4329-A818-0818539E263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85602" y="3843194"/>
                        <a:ext cx="2146735" cy="6449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28590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488"/>
    </mc:Choice>
    <mc:Fallback xmlns="">
      <p:transition spd="slow" advTm="36488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6C76A2-281A-4EA8-8E97-34F2273B5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305" y="415255"/>
            <a:ext cx="11029616" cy="738230"/>
          </a:xfrm>
        </p:spPr>
        <p:txBody>
          <a:bodyPr>
            <a:noAutofit/>
          </a:bodyPr>
          <a:lstStyle/>
          <a:p>
            <a:pPr algn="ctr"/>
            <a:r>
              <a:rPr lang="en-US" sz="4400" dirty="0">
                <a:solidFill>
                  <a:srgbClr val="0070C0"/>
                </a:solidFill>
              </a:rPr>
              <a:t>SVM</a:t>
            </a:r>
            <a:endParaRPr lang="ru-RU" sz="4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870BFE-D103-49FE-9065-21E206C4E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9306" y="1581040"/>
            <a:ext cx="11029615" cy="1519049"/>
          </a:xfrm>
        </p:spPr>
        <p:txBody>
          <a:bodyPr/>
          <a:lstStyle/>
          <a:p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In Support vector machine, a hyperplane that divides the dataset into two classes: positive and negative. This hyperplane is given by the following formula:</a:t>
            </a:r>
            <a:endParaRPr lang="ru-RU" sz="18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endParaRPr lang="ru-RU" dirty="0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39A85143-A53A-4484-BA92-02F10BA1C6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9781274"/>
              </p:ext>
            </p:extLst>
          </p:nvPr>
        </p:nvGraphicFramePr>
        <p:xfrm>
          <a:off x="4104664" y="2573709"/>
          <a:ext cx="3764532" cy="5158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Equation" r:id="rId3" imgW="1598706" imgH="219061" progId="Equation.DSMT4">
                  <p:embed/>
                </p:oleObj>
              </mc:Choice>
              <mc:Fallback>
                <p:oleObj name="Equation" r:id="rId3" imgW="1598706" imgH="219061" progId="Equation.DSMT4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39A85143-A53A-4484-BA92-02F10BA1C6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04664" y="2573709"/>
                        <a:ext cx="3764532" cy="5158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73B2E5F-3495-4BF4-8B58-A768A73228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2541" y="3527644"/>
            <a:ext cx="3246917" cy="261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26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87"/>
    </mc:Choice>
    <mc:Fallback xmlns="">
      <p:transition spd="slow" advTm="25087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F9E71C-94BF-4E21-872F-5201FC2E7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414" y="571666"/>
            <a:ext cx="11029616" cy="662731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</a:rPr>
              <a:t>K-nearest neighbors</a:t>
            </a:r>
            <a:endParaRPr lang="ru-RU" sz="4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9E4B62-2511-4CED-A485-043E2B022B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415" y="1714500"/>
            <a:ext cx="11029615" cy="886653"/>
          </a:xfrm>
        </p:spPr>
        <p:txBody>
          <a:bodyPr/>
          <a:lstStyle/>
          <a:p>
            <a:r>
              <a:rPr lang="ru-RU" sz="1800" b="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The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K-</a:t>
            </a:r>
            <a:r>
              <a:rPr lang="ru-RU" sz="1800" b="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nearest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neighbors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method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allows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you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to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classify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documents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using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the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Euclidean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space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ru-RU" sz="1800" b="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which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determines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the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distance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between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two</a:t>
            </a:r>
            <a:r>
              <a:rPr lang="ru-RU" sz="1800" b="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ru-RU" sz="1800" b="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vectors</a:t>
            </a:r>
            <a:endParaRPr lang="ru-RU" sz="1800" b="1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Miriam" panose="020B0502050101010101" pitchFamily="34" charset="-79"/>
            </a:endParaRPr>
          </a:p>
          <a:p>
            <a:endParaRPr lang="ru-RU" dirty="0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E967FEB7-4876-40D5-B599-E71B06A083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6981245"/>
              </p:ext>
            </p:extLst>
          </p:nvPr>
        </p:nvGraphicFramePr>
        <p:xfrm>
          <a:off x="4546133" y="2601153"/>
          <a:ext cx="2391930" cy="4988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Equation" r:id="rId3" imgW="1370320" imgH="285607" progId="Equation.DSMT4">
                  <p:embed/>
                </p:oleObj>
              </mc:Choice>
              <mc:Fallback>
                <p:oleObj name="Equation" r:id="rId3" imgW="1370320" imgH="285607" progId="Equation.DSMT4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E967FEB7-4876-40D5-B599-E71B06A0836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46133" y="2601153"/>
                        <a:ext cx="2391930" cy="4988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7A72D61-2D6C-41EE-92EB-8E36F79922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083" y="3345110"/>
            <a:ext cx="5216029" cy="324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339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615"/>
    </mc:Choice>
    <mc:Fallback xmlns="">
      <p:transition spd="slow" advTm="14615"/>
    </mc:Fallback>
  </mc:AlternateContent>
</p:sld>
</file>

<file path=ppt/theme/theme1.xml><?xml version="1.0" encoding="utf-8"?>
<a:theme xmlns:a="http://schemas.openxmlformats.org/drawingml/2006/main" name="Уголки">
  <a:themeElements>
    <a:clrScheme name="Уголки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155</TotalTime>
  <Words>1506</Words>
  <Application>Microsoft Office PowerPoint</Application>
  <PresentationFormat>Широкоэкранный</PresentationFormat>
  <Paragraphs>308</Paragraphs>
  <Slides>35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1" baseType="lpstr">
      <vt:lpstr>Arial</vt:lpstr>
      <vt:lpstr>Franklin Gothic Book</vt:lpstr>
      <vt:lpstr>Times New Roman</vt:lpstr>
      <vt:lpstr>Times-Roman18</vt:lpstr>
      <vt:lpstr>Уголки</vt:lpstr>
      <vt:lpstr>Equation</vt:lpstr>
      <vt:lpstr>The lecture 14</vt:lpstr>
      <vt:lpstr>Sentiment analysis</vt:lpstr>
      <vt:lpstr>Sentiment analysis</vt:lpstr>
      <vt:lpstr>Datasets</vt:lpstr>
      <vt:lpstr>Data preprocessing</vt:lpstr>
      <vt:lpstr>Text  vectorization</vt:lpstr>
      <vt:lpstr>Classification  with ml  algorithms</vt:lpstr>
      <vt:lpstr>SVM</vt:lpstr>
      <vt:lpstr>K-nearest neighbors</vt:lpstr>
      <vt:lpstr>Decision tree and random forest</vt:lpstr>
      <vt:lpstr>Random forest</vt:lpstr>
      <vt:lpstr>Classification with CNN</vt:lpstr>
      <vt:lpstr>Classification with RNN</vt:lpstr>
      <vt:lpstr>Experimental results</vt:lpstr>
      <vt:lpstr>Metrics of classification algorithms for Russian texts</vt:lpstr>
      <vt:lpstr>Metrics of classification algorithms for Russian comments</vt:lpstr>
      <vt:lpstr>Metrics of classification algorithms for Kazakh texts</vt:lpstr>
      <vt:lpstr>Metrics of classification algorithms for Kazakh comments</vt:lpstr>
      <vt:lpstr>Classification with CNN</vt:lpstr>
      <vt:lpstr>Metrics of texts and comments classification with CNN</vt:lpstr>
      <vt:lpstr>Classification with RNN</vt:lpstr>
      <vt:lpstr>Metrics of texts and comments classification with LSTM</vt:lpstr>
      <vt:lpstr>Multiclass text classification</vt:lpstr>
      <vt:lpstr>Classification with ML algorithms</vt:lpstr>
      <vt:lpstr>Classification with ML algorithms</vt:lpstr>
      <vt:lpstr>Classification with ML algorithms</vt:lpstr>
      <vt:lpstr>Classification with ML algorithms</vt:lpstr>
      <vt:lpstr>Classification with ML algorithms</vt:lpstr>
      <vt:lpstr>Classification with ML algorithms</vt:lpstr>
      <vt:lpstr>Classification with ML algorithms</vt:lpstr>
      <vt:lpstr>Classification with ML algorithms</vt:lpstr>
      <vt:lpstr>Classification with ML algorithms</vt:lpstr>
      <vt:lpstr>Classification with ML algorithms</vt:lpstr>
      <vt:lpstr>Classification with ML algorithms</vt:lpstr>
      <vt:lpstr>Classification with ML algorithms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Карюкин Владислав</dc:creator>
  <cp:lastModifiedBy>Карюкин Владислав</cp:lastModifiedBy>
  <cp:revision>7</cp:revision>
  <dcterms:created xsi:type="dcterms:W3CDTF">2020-11-17T14:09:13Z</dcterms:created>
  <dcterms:modified xsi:type="dcterms:W3CDTF">2020-11-25T10:28:16Z</dcterms:modified>
</cp:coreProperties>
</file>